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1" r:id="rId3"/>
    <p:sldId id="263" r:id="rId4"/>
    <p:sldId id="256" r:id="rId5"/>
    <p:sldId id="257" r:id="rId6"/>
    <p:sldId id="258" r:id="rId7"/>
    <p:sldId id="259" r:id="rId8"/>
  </p:sldIdLst>
  <p:sldSz cx="9144000" cy="6858000" type="screen4x3"/>
  <p:notesSz cx="7283450" cy="95615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55999" cy="4779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25819" y="0"/>
            <a:ext cx="3155998" cy="4779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FC521-3275-4DF2-B70D-9C43D3F97FD0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2538" y="717550"/>
            <a:ext cx="4779962" cy="358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28182" y="4541049"/>
            <a:ext cx="5827087" cy="4302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82097"/>
            <a:ext cx="3155999" cy="4779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25819" y="9082097"/>
            <a:ext cx="3155998" cy="4779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90351-07C4-4F9B-8C06-8F94A5019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90351-07C4-4F9B-8C06-8F94A50197A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 dirty="0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dirty="0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dirty="0"/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FAF4-F683-4E61-BE50-4E0242A9E072}" type="datetimeFigureOut">
              <a:rPr kumimoji="1" lang="ja-JP" altLang="en-US" smtClean="0"/>
              <a:pPr/>
              <a:t>2013/11/29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1CA5-5148-4EEF-9A66-AE4B63D2521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FAF4-F683-4E61-BE50-4E0242A9E072}" type="datetimeFigureOut">
              <a:rPr kumimoji="1" lang="ja-JP" altLang="en-US" smtClean="0"/>
              <a:pPr/>
              <a:t>2013/11/29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1CA5-5148-4EEF-9A66-AE4B63D2521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39"/>
            <a:ext cx="1757346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400816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FAF4-F683-4E61-BE50-4E0242A9E072}" type="datetimeFigureOut">
              <a:rPr kumimoji="1" lang="ja-JP" altLang="en-US" smtClean="0"/>
              <a:pPr/>
              <a:t>2013/11/29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1CA5-5148-4EEF-9A66-AE4B63D2521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FAF4-F683-4E61-BE50-4E0242A9E072}" type="datetimeFigureOut">
              <a:rPr kumimoji="1" lang="ja-JP" altLang="en-US" smtClean="0"/>
              <a:pPr/>
              <a:t>2013/11/29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1CA5-5148-4EEF-9A66-AE4B63D2521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-5597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FAF4-F683-4E61-BE50-4E0242A9E072}" type="datetimeFigureOut">
              <a:rPr kumimoji="1" lang="ja-JP" altLang="en-US" smtClean="0"/>
              <a:pPr/>
              <a:t>2013/11/29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1CA5-5148-4EEF-9A66-AE4B63D2521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714348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dirty="0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FAF4-F683-4E61-BE50-4E0242A9E072}" type="datetimeFigureOut">
              <a:rPr kumimoji="1" lang="ja-JP" altLang="en-US" smtClean="0"/>
              <a:pPr/>
              <a:t>2013/11/29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1CA5-5148-4EEF-9A66-AE4B63D2521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FAF4-F683-4E61-BE50-4E0242A9E072}" type="datetimeFigureOut">
              <a:rPr kumimoji="1" lang="ja-JP" altLang="en-US" smtClean="0"/>
              <a:pPr/>
              <a:t>2013/11/29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1CA5-5148-4EEF-9A66-AE4B63D2521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FAF4-F683-4E61-BE50-4E0242A9E072}" type="datetimeFigureOut">
              <a:rPr kumimoji="1" lang="ja-JP" altLang="en-US" smtClean="0"/>
              <a:pPr/>
              <a:t>2013/11/29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1CA5-5148-4EEF-9A66-AE4B63D2521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FAF4-F683-4E61-BE50-4E0242A9E072}" type="datetimeFigureOut">
              <a:rPr kumimoji="1" lang="ja-JP" altLang="en-US" smtClean="0"/>
              <a:pPr/>
              <a:t>2013/11/29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1CA5-5148-4EEF-9A66-AE4B63D2521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FAF4-F683-4E61-BE50-4E0242A9E072}" type="datetimeFigureOut">
              <a:rPr kumimoji="1" lang="ja-JP" altLang="en-US" smtClean="0"/>
              <a:pPr/>
              <a:t>2013/11/29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1CA5-5148-4EEF-9A66-AE4B63D2521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dirty="0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086128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FAF4-F683-4E61-BE50-4E0242A9E072}" type="datetimeFigureOut">
              <a:rPr kumimoji="1" lang="ja-JP" altLang="en-US" smtClean="0"/>
              <a:pPr/>
              <a:t>2013/11/29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1CA5-5148-4EEF-9A66-AE4B63D2521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 dirty="0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-32" y="0"/>
            <a:ext cx="9072594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 dirty="0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61FAF4-F683-4E61-BE50-4E0242A9E072}" type="datetimeFigureOut">
              <a:rPr kumimoji="1" lang="ja-JP" altLang="en-US" smtClean="0"/>
              <a:pPr/>
              <a:t>2013/11/29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841CA5-5148-4EEF-9A66-AE4B63D2521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u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tint val="75000"/>
          </a:schemeClr>
        </a:buClr>
        <a:buSzPct val="55000"/>
        <a:buFont typeface="Wingdings"/>
        <a:buChar char="u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SzPct val="55000"/>
        <a:buFont typeface="Wingdings"/>
        <a:buChar char="u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50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>
            <a:shade val="75000"/>
          </a:schemeClr>
        </a:buClr>
        <a:buSzPct val="45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NULL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92D050"/>
          </a:solidFill>
          <a:ln w="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11960" y="6381328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TRINITY COATING SYSTEMS Ltd.</a:t>
            </a:r>
            <a:endParaRPr kumimoji="1" lang="ja-JP" altLang="en-US" sz="2000" b="1" dirty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539552" y="764704"/>
            <a:ext cx="842493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948264" y="188640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2013 -  MAY</a:t>
            </a:r>
            <a:endParaRPr kumimoji="1" lang="ja-JP" altLang="en-US" sz="20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177455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TRINITY  COATING  SYSTEMS  Ltd.</a:t>
            </a:r>
            <a:endParaRPr kumimoji="1" lang="ja-JP" altLang="en-US" sz="3600" b="1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2868032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 smtClean="0">
                <a:solidFill>
                  <a:srgbClr val="0070C0"/>
                </a:solidFill>
              </a:rPr>
              <a:t>105/106, Infantry Court, 130, Infantry Road, </a:t>
            </a:r>
          </a:p>
          <a:p>
            <a:pPr algn="ctr"/>
            <a:r>
              <a:rPr lang="en-US" altLang="ja-JP" sz="2200" dirty="0" smtClean="0">
                <a:solidFill>
                  <a:srgbClr val="0070C0"/>
                </a:solidFill>
              </a:rPr>
              <a:t>Bangalore  -  560 001,  India</a:t>
            </a:r>
          </a:p>
          <a:p>
            <a:pPr algn="ctr"/>
            <a:endParaRPr kumimoji="1" lang="en-US" altLang="ja-JP" sz="2200" dirty="0" smtClean="0">
              <a:solidFill>
                <a:srgbClr val="0070C0"/>
              </a:solidFill>
            </a:endParaRPr>
          </a:p>
          <a:p>
            <a:pPr algn="ctr"/>
            <a:r>
              <a:rPr lang="en-US" altLang="ja-JP" sz="2200" dirty="0" smtClean="0">
                <a:solidFill>
                  <a:srgbClr val="0070C0"/>
                </a:solidFill>
              </a:rPr>
              <a:t>Phone : 22863 155/156   Fax : 080 22863157</a:t>
            </a:r>
          </a:p>
          <a:p>
            <a:pPr algn="ctr"/>
            <a:r>
              <a:rPr kumimoji="1" lang="en-US" altLang="ja-JP" sz="2200" dirty="0" smtClean="0">
                <a:solidFill>
                  <a:srgbClr val="0070C0"/>
                </a:solidFill>
              </a:rPr>
              <a:t>E-mail : info@trinitycoating.com</a:t>
            </a:r>
            <a:endParaRPr kumimoji="1" lang="ja-JP" altLang="en-US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92D050"/>
          </a:solidFill>
          <a:ln w="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11960" y="6381328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TRINITY COATING SYSTEMS Ltd.</a:t>
            </a:r>
            <a:endParaRPr kumimoji="1" lang="ja-JP" altLang="en-US" sz="2000" b="1" dirty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539552" y="764704"/>
            <a:ext cx="842493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755576" y="332656"/>
            <a:ext cx="288000" cy="288032"/>
          </a:xfrm>
          <a:prstGeom prst="rect">
            <a:avLst/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5616" y="18864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Stockholder</a:t>
            </a:r>
            <a:endParaRPr kumimoji="1" lang="ja-JP" altLang="en-US" sz="28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48264" y="188640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2013 - MAY</a:t>
            </a:r>
            <a:endParaRPr kumimoji="1" lang="ja-JP" altLang="en-US" sz="20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1357298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(MAR .2013 DATA 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1928802"/>
            <a:ext cx="51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TRINITY INDUSTRIAL CORP (JAPAN) 100%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92D050"/>
          </a:solidFill>
          <a:ln w="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11960" y="6381328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TRINITY COATING SYSTEMS Ltd.</a:t>
            </a:r>
            <a:endParaRPr kumimoji="1" lang="ja-JP" altLang="en-US" sz="2000" b="1" dirty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539552" y="764704"/>
            <a:ext cx="842493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755576" y="332656"/>
            <a:ext cx="288000" cy="288032"/>
          </a:xfrm>
          <a:prstGeom prst="rect">
            <a:avLst/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15616" y="18864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Major Customer</a:t>
            </a:r>
            <a:endParaRPr kumimoji="1" lang="ja-JP" altLang="en-US" sz="28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611560" y="1196752"/>
            <a:ext cx="144000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3568" y="105273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TOYOTA  KIRLOSKAR  MOTOR  PVT. LTD.</a:t>
            </a:r>
            <a:endParaRPr kumimoji="1" lang="ja-JP" altLang="en-US" sz="20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43608" y="141277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 </a:t>
            </a:r>
            <a:r>
              <a:rPr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Delivered Equipment System List</a:t>
            </a:r>
            <a:endParaRPr kumimoji="1" lang="ja-JP" altLang="en-US" sz="16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475656" y="1844824"/>
            <a:ext cx="64807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#1 Line PT/ED System</a:t>
            </a:r>
          </a:p>
          <a:p>
            <a:pPr marL="342900" indent="-342900">
              <a:buAutoNum type="arabicParenR"/>
            </a:pPr>
            <a:r>
              <a:rPr kumimoji="1"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#1 Line Spray Booth System</a:t>
            </a:r>
          </a:p>
          <a:p>
            <a:pPr marL="342900" indent="-342900">
              <a:buAutoNum type="arabicParenR"/>
            </a:pPr>
            <a:r>
              <a:rPr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#1 Line Application System</a:t>
            </a:r>
          </a:p>
          <a:p>
            <a:pPr marL="342900" indent="-342900">
              <a:buAutoNum type="arabicParenR"/>
            </a:pPr>
            <a:r>
              <a:rPr kumimoji="1"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#1 Line  Paint Circulation System</a:t>
            </a:r>
          </a:p>
          <a:p>
            <a:pPr marL="342900" indent="-342900">
              <a:buAutoNum type="arabicParenR"/>
            </a:pPr>
            <a:r>
              <a:rPr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#1 Flame Line PT/ED System (Small Parts)</a:t>
            </a:r>
          </a:p>
          <a:p>
            <a:pPr marL="342900" indent="-342900">
              <a:buAutoNum type="arabicParenR"/>
            </a:pPr>
            <a:r>
              <a:rPr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#1 Bumper Paint System</a:t>
            </a:r>
          </a:p>
          <a:p>
            <a:pPr marL="342900" indent="-342900">
              <a:buAutoNum type="arabicParenR"/>
            </a:pPr>
            <a:r>
              <a:rPr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#2 Line PT/ED System</a:t>
            </a:r>
          </a:p>
          <a:p>
            <a:pPr marL="342900" indent="-342900">
              <a:buAutoNum type="arabicParenR"/>
            </a:pPr>
            <a:r>
              <a:rPr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#2 Line Application System</a:t>
            </a:r>
          </a:p>
          <a:p>
            <a:pPr marL="342900" indent="-342900">
              <a:buAutoNum type="arabicParenR"/>
            </a:pPr>
            <a:r>
              <a:rPr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#2 Line Paint Cartridge System (Primer &amp; Top Coat)</a:t>
            </a:r>
          </a:p>
          <a:p>
            <a:pPr marL="342900" indent="-342900">
              <a:buAutoNum type="arabicParenR"/>
            </a:pPr>
            <a:r>
              <a:rPr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#2 Line Bumper Paint System</a:t>
            </a:r>
          </a:p>
          <a:p>
            <a:pPr marL="342900" indent="-342900">
              <a:buAutoNum type="arabicParenR"/>
            </a:pPr>
            <a:r>
              <a:rPr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#2 Line Small Parts PT/ED (On going)</a:t>
            </a:r>
          </a:p>
          <a:p>
            <a:pPr marL="342900" indent="-342900">
              <a:buAutoNum type="arabicParenR"/>
            </a:pPr>
            <a:r>
              <a:rPr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#2 Line Small Parts Oven (On going)</a:t>
            </a:r>
          </a:p>
          <a:p>
            <a:pPr marL="342900" indent="-342900">
              <a:buAutoNum type="arabicParenR"/>
            </a:pPr>
            <a:r>
              <a:rPr kumimoji="1"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#2 Topcoat Booth Shop </a:t>
            </a:r>
          </a:p>
          <a:p>
            <a:pPr marL="342900" indent="-342900">
              <a:buAutoNum type="arabicParenR"/>
            </a:pPr>
            <a:r>
              <a:rPr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#2 Bumper B Line</a:t>
            </a:r>
            <a:endParaRPr kumimoji="1" lang="ja-JP" altLang="en-US" sz="16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948264" y="188640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2013 - MAY</a:t>
            </a:r>
            <a:endParaRPr kumimoji="1" lang="ja-JP" altLang="en-US" sz="20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92D050"/>
          </a:solidFill>
          <a:ln w="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11960" y="6381328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TRINITY COATING SYSTEMS Ltd.</a:t>
            </a:r>
            <a:endParaRPr kumimoji="1" lang="ja-JP" altLang="en-US" sz="2000" b="1" dirty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539552" y="764704"/>
            <a:ext cx="842493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714348" y="285728"/>
            <a:ext cx="288000" cy="288032"/>
          </a:xfrm>
          <a:prstGeom prst="rect">
            <a:avLst/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616" y="18864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Products</a:t>
            </a:r>
            <a:endParaRPr kumimoji="1" lang="ja-JP" altLang="en-US" sz="28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611560" y="1196752"/>
            <a:ext cx="144000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3568" y="105273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Paint Plants</a:t>
            </a:r>
            <a:endParaRPr kumimoji="1" lang="ja-JP" altLang="en-US" sz="20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43608" y="141277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 Pre Treatment System</a:t>
            </a:r>
            <a:endParaRPr kumimoji="1" lang="ja-JP" altLang="en-US" sz="16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4" name="図 13" descr="前処理Bazook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04128" y="1912267"/>
            <a:ext cx="1920000" cy="1440000"/>
          </a:xfrm>
          <a:prstGeom prst="rect">
            <a:avLst/>
          </a:prstGeom>
        </p:spPr>
      </p:pic>
      <p:pic>
        <p:nvPicPr>
          <p:cNvPr id="15" name="図 14" descr="前処理水洗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28184" y="1909867"/>
            <a:ext cx="1920000" cy="1440000"/>
          </a:xfrm>
          <a:prstGeom prst="rect">
            <a:avLst/>
          </a:prstGeom>
        </p:spPr>
      </p:pic>
      <p:pic>
        <p:nvPicPr>
          <p:cNvPr id="16" name="図 15" descr="前処理入口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21197" y="1916992"/>
            <a:ext cx="1920000" cy="144000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043608" y="381052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 E-Coat System</a:t>
            </a:r>
            <a:endParaRPr kumimoji="1" lang="ja-JP" altLang="en-US" sz="16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8" name="図 17" descr="電着出槽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79912" y="4360539"/>
            <a:ext cx="1920000" cy="1440000"/>
          </a:xfrm>
          <a:prstGeom prst="rect">
            <a:avLst/>
          </a:prstGeom>
        </p:spPr>
      </p:pic>
      <p:pic>
        <p:nvPicPr>
          <p:cNvPr id="19" name="図 18" descr="電着装置 (2)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228184" y="4358139"/>
            <a:ext cx="1920000" cy="1440000"/>
          </a:xfrm>
          <a:prstGeom prst="rect">
            <a:avLst/>
          </a:prstGeom>
        </p:spPr>
      </p:pic>
      <p:pic>
        <p:nvPicPr>
          <p:cNvPr id="20" name="図 19" descr="電着入槽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411672" y="4365264"/>
            <a:ext cx="1920000" cy="1440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1403648" y="3356992"/>
            <a:ext cx="191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Entrance</a:t>
            </a:r>
            <a:endParaRPr kumimoji="1" lang="ja-JP" altLang="en-US" sz="1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05328" y="3356992"/>
            <a:ext cx="191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Bazooka Wash</a:t>
            </a:r>
            <a:endParaRPr kumimoji="1" lang="ja-JP" altLang="en-US" sz="1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28184" y="3356992"/>
            <a:ext cx="191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Pre Wash Tank</a:t>
            </a:r>
            <a:endParaRPr kumimoji="1" lang="ja-JP" altLang="en-US" sz="1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03648" y="5805264"/>
            <a:ext cx="191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Entrance of ED Tank</a:t>
            </a:r>
            <a:endParaRPr kumimoji="1" lang="ja-JP" altLang="en-US" sz="1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779912" y="5805264"/>
            <a:ext cx="191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Exit of ED Tank</a:t>
            </a:r>
            <a:endParaRPr kumimoji="1" lang="ja-JP" altLang="en-US" sz="1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28184" y="5805264"/>
            <a:ext cx="191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E-cat Paint Circulation</a:t>
            </a:r>
            <a:endParaRPr kumimoji="1" lang="ja-JP" altLang="en-US" sz="1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948264" y="188640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2013 - MAY</a:t>
            </a:r>
            <a:endParaRPr kumimoji="1" lang="ja-JP" altLang="en-US" sz="20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0" y="6264696"/>
            <a:ext cx="9144000" cy="620688"/>
          </a:xfrm>
          <a:prstGeom prst="rect">
            <a:avLst/>
          </a:prstGeom>
          <a:solidFill>
            <a:srgbClr val="92D050"/>
          </a:solidFill>
          <a:ln w="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211960" y="6408712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TRINITY COATING SYSTEMS Ltd.</a:t>
            </a:r>
            <a:endParaRPr kumimoji="1" lang="ja-JP" altLang="en-US" sz="2000" b="1" dirty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539552" y="792088"/>
            <a:ext cx="842493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755576" y="360040"/>
            <a:ext cx="288000" cy="288032"/>
          </a:xfrm>
          <a:prstGeom prst="rect">
            <a:avLst/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15616" y="21602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Products</a:t>
            </a:r>
            <a:endParaRPr kumimoji="1" lang="ja-JP" altLang="en-US" sz="28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611560" y="1224136"/>
            <a:ext cx="144000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83568" y="108012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Paint Plants</a:t>
            </a:r>
            <a:endParaRPr kumimoji="1" lang="ja-JP" altLang="en-US" sz="20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43608" y="1440160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 </a:t>
            </a:r>
            <a:r>
              <a:rPr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Painting Equipment </a:t>
            </a:r>
            <a:r>
              <a:rPr kumimoji="1"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System</a:t>
            </a:r>
            <a:endParaRPr kumimoji="1" lang="ja-JP" altLang="en-US" sz="16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043608" y="3837910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 Bumper Paint Booth</a:t>
            </a:r>
            <a:endParaRPr kumimoji="1" lang="ja-JP" altLang="en-US" sz="16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403648" y="3384376"/>
            <a:ext cx="191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Primer Paint Robot</a:t>
            </a:r>
            <a:endParaRPr kumimoji="1" lang="ja-JP" altLang="en-US" sz="1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805328" y="3384376"/>
            <a:ext cx="191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Top Coat Paint Robot</a:t>
            </a:r>
            <a:endParaRPr kumimoji="1" lang="ja-JP" altLang="en-US" sz="1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228184" y="3384376"/>
            <a:ext cx="191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Paint Cartridge System</a:t>
            </a:r>
            <a:endParaRPr kumimoji="1" lang="ja-JP" altLang="en-US" sz="1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403648" y="5832648"/>
            <a:ext cx="191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Primer Paint Spray</a:t>
            </a:r>
            <a:endParaRPr kumimoji="1" lang="ja-JP" altLang="en-US" sz="1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779912" y="5832648"/>
            <a:ext cx="191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Booth Under Section</a:t>
            </a:r>
            <a:endParaRPr kumimoji="1" lang="ja-JP" altLang="en-US" sz="1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228184" y="5832648"/>
            <a:ext cx="191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Clear Spray Zone</a:t>
            </a:r>
            <a:endParaRPr kumimoji="1" lang="ja-JP" altLang="en-US" sz="1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46" name="図 45" descr="CIMG519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28184" y="1916832"/>
            <a:ext cx="1920000" cy="1440000"/>
          </a:xfrm>
          <a:prstGeom prst="rect">
            <a:avLst/>
          </a:prstGeom>
        </p:spPr>
      </p:pic>
      <p:pic>
        <p:nvPicPr>
          <p:cNvPr id="47" name="図 46" descr="CIMG519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03648" y="1916832"/>
            <a:ext cx="1920000" cy="1440000"/>
          </a:xfrm>
          <a:prstGeom prst="rect">
            <a:avLst/>
          </a:prstGeom>
        </p:spPr>
      </p:pic>
      <p:pic>
        <p:nvPicPr>
          <p:cNvPr id="48" name="図 47" descr="CIMG519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04128" y="1916992"/>
            <a:ext cx="1920000" cy="1440000"/>
          </a:xfrm>
          <a:prstGeom prst="rect">
            <a:avLst/>
          </a:prstGeom>
        </p:spPr>
      </p:pic>
      <p:pic>
        <p:nvPicPr>
          <p:cNvPr id="49" name="図 48" descr="CIMG518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03648" y="4365264"/>
            <a:ext cx="1920000" cy="1440000"/>
          </a:xfrm>
          <a:prstGeom prst="rect">
            <a:avLst/>
          </a:prstGeom>
        </p:spPr>
      </p:pic>
      <p:pic>
        <p:nvPicPr>
          <p:cNvPr id="51" name="図 50" descr="ﾊﾞﾝﾊﾟｰﾌﾞｰｽ　ｸﾘｱｰ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228184" y="4365264"/>
            <a:ext cx="1920000" cy="1440000"/>
          </a:xfrm>
          <a:prstGeom prst="rect">
            <a:avLst/>
          </a:prstGeom>
        </p:spPr>
      </p:pic>
      <p:pic>
        <p:nvPicPr>
          <p:cNvPr id="52" name="図 51" descr="ﾊﾞﾝﾊﾟｰﾌﾞｰｽSludge Tank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804128" y="4365264"/>
            <a:ext cx="1920000" cy="1440000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6948264" y="188640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2013 - MAY</a:t>
            </a:r>
            <a:endParaRPr kumimoji="1" lang="ja-JP" altLang="en-US" sz="20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0" y="6264696"/>
            <a:ext cx="9144000" cy="620688"/>
          </a:xfrm>
          <a:prstGeom prst="rect">
            <a:avLst/>
          </a:prstGeom>
          <a:solidFill>
            <a:srgbClr val="92D050"/>
          </a:solidFill>
          <a:ln w="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211960" y="6408712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TRINITY COATING SYSTEMS LTD.</a:t>
            </a:r>
            <a:endParaRPr kumimoji="1" lang="ja-JP" altLang="en-US" sz="2000" b="1" dirty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539552" y="792088"/>
            <a:ext cx="842493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755576" y="360040"/>
            <a:ext cx="288000" cy="288032"/>
          </a:xfrm>
          <a:prstGeom prst="rect">
            <a:avLst/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115616" y="21602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Cleaning &amp; Small Construction</a:t>
            </a:r>
            <a:endParaRPr kumimoji="1" lang="ja-JP" altLang="en-US" sz="28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611560" y="1224136"/>
            <a:ext cx="144000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83568" y="1080120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Cleaning Service</a:t>
            </a:r>
            <a:endParaRPr kumimoji="1" lang="ja-JP" altLang="en-US" sz="20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043608" y="1440160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 Booth Under Section</a:t>
            </a:r>
            <a:endParaRPr kumimoji="1" lang="ja-JP" altLang="en-US" sz="16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51" name="図 50" descr="ﾊﾞﾝﾊﾟｰﾌﾞｰｽ清掃１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04128" y="1916992"/>
            <a:ext cx="1920000" cy="1440000"/>
          </a:xfrm>
          <a:prstGeom prst="rect">
            <a:avLst/>
          </a:prstGeom>
        </p:spPr>
      </p:pic>
      <p:pic>
        <p:nvPicPr>
          <p:cNvPr id="52" name="図 51" descr="ﾊﾞﾝﾊﾟｰﾌﾞｰｽ清掃２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03648" y="1916992"/>
            <a:ext cx="1920000" cy="1440000"/>
          </a:xfrm>
          <a:prstGeom prst="rect">
            <a:avLst/>
          </a:prstGeom>
        </p:spPr>
      </p:pic>
      <p:sp>
        <p:nvSpPr>
          <p:cNvPr id="53" name="円/楕円 52"/>
          <p:cNvSpPr/>
          <p:nvPr/>
        </p:nvSpPr>
        <p:spPr>
          <a:xfrm>
            <a:off x="611560" y="3645024"/>
            <a:ext cx="144000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83568" y="3501008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Small Construction</a:t>
            </a:r>
            <a:endParaRPr kumimoji="1" lang="ja-JP" altLang="en-US" sz="20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043608" y="3861048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 Deck Installation</a:t>
            </a:r>
            <a:endParaRPr kumimoji="1" lang="ja-JP" altLang="en-US" sz="16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56" name="図 55" descr="CIMG523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79912" y="4365104"/>
            <a:ext cx="1920000" cy="1440000"/>
          </a:xfrm>
          <a:prstGeom prst="rect">
            <a:avLst/>
          </a:prstGeom>
        </p:spPr>
      </p:pic>
      <p:pic>
        <p:nvPicPr>
          <p:cNvPr id="57" name="図 56" descr="CIMG523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03648" y="4365264"/>
            <a:ext cx="1920000" cy="144000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948264" y="188640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2013 - MAY</a:t>
            </a:r>
            <a:endParaRPr kumimoji="1" lang="ja-JP" altLang="en-US" sz="20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264696"/>
            <a:ext cx="9144000" cy="620688"/>
          </a:xfrm>
          <a:prstGeom prst="rect">
            <a:avLst/>
          </a:prstGeom>
          <a:solidFill>
            <a:srgbClr val="92D050"/>
          </a:solidFill>
          <a:ln w="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11960" y="6408712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TRINITY COATING SYSTEMS Ltd.</a:t>
            </a:r>
            <a:endParaRPr kumimoji="1" lang="ja-JP" altLang="en-US" sz="2000" b="1" dirty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539552" y="792088"/>
            <a:ext cx="842493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755576" y="360040"/>
            <a:ext cx="288000" cy="288032"/>
          </a:xfrm>
          <a:prstGeom prst="rect">
            <a:avLst/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5616" y="21602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On Going Project  (May 2013)</a:t>
            </a:r>
            <a:endParaRPr kumimoji="1" lang="ja-JP" altLang="en-US" sz="28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611560" y="1224136"/>
            <a:ext cx="144000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3568" y="108012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</a:t>
            </a:r>
            <a:endParaRPr kumimoji="1" lang="ja-JP" altLang="en-US" sz="20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43608" y="1440160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 Pre Treatment &amp; E-Coat Systems</a:t>
            </a:r>
            <a:endParaRPr kumimoji="1" lang="ja-JP" altLang="en-US" sz="16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7224" y="857232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TURNKEY PROJECTS OF CAR BODY AND PARTS PTED AND OVEN SYSTEM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:xdr="http://schemas.openxmlformats.org/drawingml/2006/spreadsheetDrawing" xmlns="" val="0"/>
              </a:ext>
            </a:extLst>
          </a:blip>
          <a:stretch>
            <a:fillRect/>
          </a:stretch>
        </p:blipFill>
        <p:spPr>
          <a:xfrm>
            <a:off x="3171816" y="1819264"/>
            <a:ext cx="2500330" cy="15716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:xdr="http://schemas.openxmlformats.org/drawingml/2006/spreadsheetDrawing" xmlns="" val="0"/>
              </a:ext>
            </a:extLst>
          </a:blip>
          <a:stretch>
            <a:fillRect/>
          </a:stretch>
        </p:blipFill>
        <p:spPr>
          <a:xfrm>
            <a:off x="571472" y="3786190"/>
            <a:ext cx="2357454" cy="19288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:xdr="http://schemas.openxmlformats.org/drawingml/2006/spreadsheetDrawing" xmlns="" val="0"/>
              </a:ext>
            </a:extLst>
          </a:blip>
          <a:stretch>
            <a:fillRect/>
          </a:stretch>
        </p:blipFill>
        <p:spPr>
          <a:xfrm>
            <a:off x="6215074" y="1785926"/>
            <a:ext cx="2428892" cy="164307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:xdr="http://schemas.openxmlformats.org/drawingml/2006/spreadsheetDrawing" xmlns="" val="0"/>
              </a:ext>
            </a:extLst>
          </a:blip>
          <a:stretch>
            <a:fillRect/>
          </a:stretch>
        </p:blipFill>
        <p:spPr>
          <a:xfrm>
            <a:off x="3306754" y="3748090"/>
            <a:ext cx="2357454" cy="196692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:xdr="http://schemas.openxmlformats.org/drawingml/2006/spreadsheetDrawing" xmlns="" val="0"/>
              </a:ext>
            </a:extLst>
          </a:blip>
          <a:stretch>
            <a:fillRect/>
          </a:stretch>
        </p:blipFill>
        <p:spPr>
          <a:xfrm>
            <a:off x="500034" y="1785926"/>
            <a:ext cx="2286016" cy="15716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lc="http://schemas.openxmlformats.org/drawingml/2006/lockedCanvas" xmlns:a14="http://schemas.microsoft.com/office/drawing/2010/main" xmlns:xdr="http://schemas.openxmlformats.org/drawingml/2006/spreadsheetDrawing" xmlns="">
                  <a14:imgLayer r:embed="rId8">
                    <a14:imgEffect>
                      <a14:sharpenSoften amount="57000"/>
                    </a14:imgEffect>
                    <a14:imgEffect>
                      <a14:colorTemperature colorTemp="6750"/>
                    </a14:imgEffect>
                    <a14:imgEffect>
                      <a14:saturation sat="150000"/>
                    </a14:imgEffect>
                    <a14:imgEffect>
                      <a14:brightnessContrast bright="32000" contrast="14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a14="http://schemas.microsoft.com/office/drawing/2010/main" xmlns:xdr="http://schemas.openxmlformats.org/drawingml/2006/spreadsheetDrawing" xmlns="" val="0"/>
              </a:ext>
            </a:extLst>
          </a:blip>
          <a:stretch>
            <a:fillRect/>
          </a:stretch>
        </p:blipFill>
        <p:spPr>
          <a:xfrm>
            <a:off x="6215074" y="3816352"/>
            <a:ext cx="2428892" cy="192882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643702" y="3429000"/>
            <a:ext cx="7601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PIPING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3258838" y="5786454"/>
            <a:ext cx="2412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BOOTHS AND ENCLOSURES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1071538" y="5786454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DUCTING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5875346" y="5778516"/>
            <a:ext cx="3121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STORAGE TANKS AND AUTOMATION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262</TotalTime>
  <Words>335</Words>
  <Application>Microsoft Office PowerPoint</Application>
  <PresentationFormat>On-screen Show (4:3)</PresentationFormat>
  <Paragraphs>73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雪藤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Iwai</dc:creator>
  <cp:lastModifiedBy>Computer</cp:lastModifiedBy>
  <cp:revision>47</cp:revision>
  <dcterms:created xsi:type="dcterms:W3CDTF">2011-07-24T16:06:00Z</dcterms:created>
  <dcterms:modified xsi:type="dcterms:W3CDTF">2013-11-29T10:41:02Z</dcterms:modified>
</cp:coreProperties>
</file>